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790A-0AAF-4C5B-B884-0848B0EC1F75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0757-E627-460E-959B-4BA6FDBE25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790A-0AAF-4C5B-B884-0848B0EC1F75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0757-E627-460E-959B-4BA6FDBE25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790A-0AAF-4C5B-B884-0848B0EC1F75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0757-E627-460E-959B-4BA6FDBE25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790A-0AAF-4C5B-B884-0848B0EC1F75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0757-E627-460E-959B-4BA6FDBE25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790A-0AAF-4C5B-B884-0848B0EC1F75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B440757-E627-460E-959B-4BA6FDBE25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790A-0AAF-4C5B-B884-0848B0EC1F75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0757-E627-460E-959B-4BA6FDBE25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790A-0AAF-4C5B-B884-0848B0EC1F75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0757-E627-460E-959B-4BA6FDBE25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790A-0AAF-4C5B-B884-0848B0EC1F75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0757-E627-460E-959B-4BA6FDBE25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790A-0AAF-4C5B-B884-0848B0EC1F75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0757-E627-460E-959B-4BA6FDBE25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790A-0AAF-4C5B-B884-0848B0EC1F75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0757-E627-460E-959B-4BA6FDBE25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790A-0AAF-4C5B-B884-0848B0EC1F75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0757-E627-460E-959B-4BA6FDBE25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5C790A-0AAF-4C5B-B884-0848B0EC1F75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B440757-E627-460E-959B-4BA6FDBE25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52.jpeg"/><Relationship Id="rId7" Type="http://schemas.openxmlformats.org/officeDocument/2006/relationships/image" Target="../media/image56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204864"/>
            <a:ext cx="7344816" cy="16003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Исторические романы </a:t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>Виктора </a:t>
            </a:r>
            <a:r>
              <a:rPr lang="ru-RU" sz="4800" dirty="0" err="1" smtClean="0">
                <a:solidFill>
                  <a:schemeClr val="tx1"/>
                </a:solidFill>
              </a:rPr>
              <a:t>Поротникова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5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224176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Виктор </a:t>
            </a:r>
            <a:r>
              <a:rPr lang="ru-RU" dirty="0" err="1" smtClean="0"/>
              <a:t>Поротников</a:t>
            </a:r>
            <a:r>
              <a:rPr lang="ru-RU" dirty="0" smtClean="0"/>
              <a:t> выпустил более 20 романов</a:t>
            </a:r>
          </a:p>
          <a:p>
            <a:pPr marL="137160" indent="0">
              <a:buNone/>
            </a:pPr>
            <a:r>
              <a:rPr lang="ru-RU" dirty="0" smtClean="0"/>
              <a:t>о событиях и героях Древней Руси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48680"/>
            <a:ext cx="1872208" cy="2736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1167">
            <a:off x="6588224" y="2132856"/>
            <a:ext cx="1944215" cy="28083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2526">
            <a:off x="4756389" y="350478"/>
            <a:ext cx="1625210" cy="23681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6763">
            <a:off x="3059832" y="332656"/>
            <a:ext cx="1728192" cy="258238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4972">
            <a:off x="1268376" y="748728"/>
            <a:ext cx="1835851" cy="27944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276872"/>
            <a:ext cx="1944216" cy="28222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0300">
            <a:off x="762551" y="2210712"/>
            <a:ext cx="1817116" cy="282265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7881">
            <a:off x="4860032" y="2348880"/>
            <a:ext cx="1833662" cy="27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3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1872208"/>
          </a:xfrm>
        </p:spPr>
        <p:txBody>
          <a:bodyPr/>
          <a:lstStyle/>
          <a:p>
            <a:pPr marL="137160" indent="0" algn="ctr">
              <a:buNone/>
            </a:pPr>
            <a:r>
              <a:rPr lang="ru-RU" dirty="0" smtClean="0"/>
              <a:t>Изучая древнюю историю, писатель принял участие в научно-исследовательских экспедициях, занимающихся раскопками древних городов на территории Греции и Италии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4032448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04864"/>
            <a:ext cx="3995522" cy="25185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861048"/>
            <a:ext cx="424847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5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1152128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r>
              <a:rPr lang="ru-RU" sz="2400" dirty="0" smtClean="0"/>
              <a:t>Найденный исторический и литературный материал стал основой для написания цикла романов о событиях, произошедших в  Древней  Греции и Древнем  Риме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8856984" cy="54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7133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1584176"/>
          </a:xfrm>
        </p:spPr>
        <p:txBody>
          <a:bodyPr>
            <a:normAutofit fontScale="92500" lnSpcReduction="20000"/>
          </a:bodyPr>
          <a:lstStyle/>
          <a:p>
            <a:pPr marL="137160" indent="0" algn="ctr">
              <a:buNone/>
            </a:pPr>
            <a:r>
              <a:rPr lang="ru-RU" sz="3500" dirty="0" smtClean="0">
                <a:solidFill>
                  <a:srgbClr val="FF0000"/>
                </a:solidFill>
              </a:rPr>
              <a:t>«Дарий» </a:t>
            </a:r>
            <a:r>
              <a:rPr lang="ru-RU" dirty="0" smtClean="0"/>
              <a:t>– один из первых романов цикла. Книга рассказывает о восшествии на престол Дария1, царя династии </a:t>
            </a:r>
            <a:r>
              <a:rPr lang="ru-RU" dirty="0" err="1" smtClean="0"/>
              <a:t>Ахеменидов</a:t>
            </a:r>
            <a:r>
              <a:rPr lang="ru-RU" dirty="0" smtClean="0"/>
              <a:t>. При нём империя достигла наивысшего расцвета и могущества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4896544" cy="2952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9" y="3248980"/>
            <a:ext cx="4817247" cy="29089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9569">
            <a:off x="1964858" y="4534658"/>
            <a:ext cx="1419164" cy="199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0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1728192"/>
          </a:xfrm>
        </p:spPr>
        <p:txBody>
          <a:bodyPr>
            <a:normAutofit fontScale="92500" lnSpcReduction="10000"/>
          </a:bodyPr>
          <a:lstStyle/>
          <a:p>
            <a:pPr marL="137160" indent="0" algn="ctr">
              <a:buNone/>
            </a:pPr>
            <a:r>
              <a:rPr lang="ru-RU" sz="4400" dirty="0" smtClean="0">
                <a:solidFill>
                  <a:schemeClr val="accent3"/>
                </a:solidFill>
              </a:rPr>
              <a:t>«</a:t>
            </a:r>
            <a:r>
              <a:rPr lang="ru-RU" sz="4400" dirty="0" err="1" smtClean="0">
                <a:solidFill>
                  <a:schemeClr val="accent3"/>
                </a:solidFill>
              </a:rPr>
              <a:t>Фемистокл</a:t>
            </a:r>
            <a:r>
              <a:rPr lang="ru-RU" sz="4400" dirty="0" smtClean="0">
                <a:solidFill>
                  <a:schemeClr val="accent3"/>
                </a:solidFill>
              </a:rPr>
              <a:t>»</a:t>
            </a:r>
          </a:p>
          <a:p>
            <a:pPr marL="137160" indent="0" algn="ctr">
              <a:buNone/>
            </a:pPr>
            <a:r>
              <a:rPr lang="ru-RU" sz="2400" dirty="0" smtClean="0"/>
              <a:t>Исторический роман о жизни и судьбе знаменитого государственного деятеля и полководца времён греко-персидских войн </a:t>
            </a:r>
            <a:r>
              <a:rPr lang="ru-RU" sz="2400" dirty="0" err="1" smtClean="0"/>
              <a:t>Фемистокла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04952"/>
            <a:ext cx="8784976" cy="493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6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3754760" cy="6264696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В последующих романах писатель от жанра исторического романа переходит к жанру исторических приключений.</a:t>
            </a:r>
          </a:p>
          <a:p>
            <a:pPr marL="137160" indent="0">
              <a:buNone/>
            </a:pPr>
            <a:r>
              <a:rPr lang="ru-RU" dirty="0" smtClean="0"/>
              <a:t>В. </a:t>
            </a:r>
            <a:r>
              <a:rPr lang="ru-RU" dirty="0" err="1" smtClean="0"/>
              <a:t>Поротников</a:t>
            </a:r>
            <a:r>
              <a:rPr lang="ru-RU" dirty="0" smtClean="0"/>
              <a:t> обращается к популярной у многих писателей-фантастов теме – « </a:t>
            </a:r>
            <a:r>
              <a:rPr lang="ru-RU" dirty="0" err="1" smtClean="0"/>
              <a:t>попаданцы</a:t>
            </a:r>
            <a:r>
              <a:rPr lang="ru-RU" dirty="0" smtClean="0"/>
              <a:t>».</a:t>
            </a:r>
          </a:p>
          <a:p>
            <a:pPr marL="137160" indent="0" algn="ctr">
              <a:buNone/>
            </a:pPr>
            <a:r>
              <a:rPr lang="ru-RU" dirty="0" smtClean="0"/>
              <a:t>Его герои из 21 века «попадают»  в минувшее время.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2852">
            <a:off x="6328307" y="433331"/>
            <a:ext cx="2062850" cy="28989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052736"/>
            <a:ext cx="2016224" cy="30963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5092">
            <a:off x="6679532" y="3267524"/>
            <a:ext cx="2068940" cy="29407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674" y="3606748"/>
            <a:ext cx="1937582" cy="291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1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332656"/>
            <a:ext cx="3970784" cy="5976704"/>
          </a:xfrm>
        </p:spPr>
        <p:txBody>
          <a:bodyPr>
            <a:normAutofit fontScale="92500" lnSpcReduction="10000"/>
          </a:bodyPr>
          <a:lstStyle/>
          <a:p>
            <a:pPr marL="137160" indent="0" algn="ctr"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«Спартак– победитель»</a:t>
            </a:r>
          </a:p>
          <a:p>
            <a:pPr marL="137160" indent="0" algn="ctr">
              <a:buNone/>
            </a:pPr>
            <a:r>
              <a:rPr lang="ru-RU" dirty="0" smtClean="0"/>
              <a:t>Первый роман, открывший серию историко-приключенческих книг о «</a:t>
            </a:r>
            <a:r>
              <a:rPr lang="ru-RU" dirty="0" err="1" smtClean="0"/>
              <a:t>попаданцах</a:t>
            </a:r>
            <a:r>
              <a:rPr lang="ru-RU" dirty="0" smtClean="0"/>
              <a:t>».</a:t>
            </a:r>
          </a:p>
          <a:p>
            <a:pPr marL="137160" indent="0" algn="ctr">
              <a:buNone/>
            </a:pPr>
            <a:endParaRPr lang="ru-RU" dirty="0" smtClean="0"/>
          </a:p>
          <a:p>
            <a:pPr marL="137160" indent="0" algn="ctr">
              <a:buNone/>
            </a:pPr>
            <a:r>
              <a:rPr lang="ru-RU" dirty="0" smtClean="0"/>
              <a:t>Герою романа придётся пройти обучение в знаменитой школе </a:t>
            </a:r>
            <a:r>
              <a:rPr lang="ru-RU" dirty="0" err="1" smtClean="0"/>
              <a:t>Батната</a:t>
            </a:r>
            <a:r>
              <a:rPr lang="ru-RU" dirty="0"/>
              <a:t>,</a:t>
            </a:r>
            <a:r>
              <a:rPr lang="ru-RU" dirty="0" smtClean="0"/>
              <a:t> умыться кровью  в битве гладиаторов и  выйти победителем из смертельных поединков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7299"/>
            <a:ext cx="4392488" cy="638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9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1368152"/>
          </a:xfrm>
        </p:spPr>
        <p:txBody>
          <a:bodyPr>
            <a:normAutofit fontScale="70000" lnSpcReduction="20000"/>
          </a:bodyPr>
          <a:lstStyle/>
          <a:p>
            <a:pPr marL="137160" indent="0" algn="ctr"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«Последний спартанец»</a:t>
            </a:r>
          </a:p>
          <a:p>
            <a:pPr marL="137160" indent="0" algn="ctr">
              <a:buNone/>
            </a:pPr>
            <a:r>
              <a:rPr lang="ru-RU" dirty="0" smtClean="0"/>
              <a:t>Герой-»</a:t>
            </a:r>
            <a:r>
              <a:rPr lang="ru-RU" dirty="0" err="1" smtClean="0"/>
              <a:t>попаданец</a:t>
            </a:r>
            <a:r>
              <a:rPr lang="ru-RU" dirty="0" smtClean="0"/>
              <a:t>» один выжил из 300 спартанцев.</a:t>
            </a:r>
          </a:p>
          <a:p>
            <a:pPr marL="137160" indent="0" algn="ctr">
              <a:buNone/>
            </a:pPr>
            <a:r>
              <a:rPr lang="ru-RU" dirty="0" smtClean="0"/>
              <a:t>Он предан позору и бесчестию. Теперь он должен смыть вину кровью в сражениях и изменить ход истории</a:t>
            </a:r>
          </a:p>
          <a:p>
            <a:pPr marL="137160" indent="0">
              <a:buNone/>
            </a:pP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54" y="1642966"/>
            <a:ext cx="8520618" cy="488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4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2088232"/>
          </a:xfrm>
        </p:spPr>
        <p:txBody>
          <a:bodyPr>
            <a:normAutofit lnSpcReduction="10000"/>
          </a:bodyPr>
          <a:lstStyle/>
          <a:p>
            <a:pPr marL="137160" indent="0"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«Гладиатор из будущего. Рим должен быть разрушен»</a:t>
            </a:r>
          </a:p>
          <a:p>
            <a:pPr marL="137160" indent="0" algn="ctr">
              <a:buNone/>
            </a:pPr>
            <a:r>
              <a:rPr lang="ru-RU" sz="1800" dirty="0" smtClean="0"/>
              <a:t>Главный герой заброшен в Древний Рим из 21 века. Вместе с легендарным Спартаком он поднял восстание гладиаторов и разгромил римские легионы, изменив ход истории. Герой стоит на пороге выбора – остаться со Спартаком или вернуться  «в будущее».</a:t>
            </a:r>
          </a:p>
          <a:p>
            <a:pPr marL="137160" indent="0"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48881"/>
            <a:ext cx="5114007" cy="3816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573016"/>
            <a:ext cx="5112568" cy="302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373216"/>
            <a:ext cx="8229600" cy="1180768"/>
          </a:xfrm>
        </p:spPr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r>
              <a:rPr lang="ru-RU" dirty="0" smtClean="0"/>
              <a:t>В 2015 году </a:t>
            </a:r>
            <a:r>
              <a:rPr lang="ru-RU" dirty="0" err="1" smtClean="0"/>
              <a:t>В.Поротников</a:t>
            </a:r>
            <a:r>
              <a:rPr lang="ru-RU" dirty="0" smtClean="0"/>
              <a:t> получил предложение от ведущих российских кинопродюсеров – написать сценарии к нескольким своим романам для их экранизации.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8640"/>
            <a:ext cx="3582144" cy="20882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1" y="820011"/>
            <a:ext cx="3401232" cy="21140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5559">
            <a:off x="5056015" y="3135431"/>
            <a:ext cx="3681730" cy="19693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2917">
            <a:off x="2164413" y="2145538"/>
            <a:ext cx="3719134" cy="21537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8" y="4206964"/>
            <a:ext cx="3130798" cy="10480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4531">
            <a:off x="251520" y="404664"/>
            <a:ext cx="1440160" cy="20882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75" y="1935599"/>
            <a:ext cx="151216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933843" cy="648072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619672" y="980728"/>
            <a:ext cx="6120680" cy="4802852"/>
          </a:xfrm>
        </p:spPr>
        <p:txBody>
          <a:bodyPr>
            <a:normAutofit fontScale="92500"/>
          </a:bodyPr>
          <a:lstStyle/>
          <a:p>
            <a:pPr marL="137160" indent="0">
              <a:buNone/>
            </a:pPr>
            <a:r>
              <a:rPr lang="ru-RU" dirty="0" smtClean="0"/>
              <a:t>    </a:t>
            </a:r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r>
              <a:rPr lang="ru-RU" dirty="0" smtClean="0"/>
              <a:t> «…Всегда интересно наблюдать жизнь  известных людей,</a:t>
            </a:r>
          </a:p>
          <a:p>
            <a:pPr marL="137160" indent="0">
              <a:buNone/>
            </a:pPr>
            <a:r>
              <a:rPr lang="ru-RU" dirty="0"/>
              <a:t>п</a:t>
            </a:r>
            <a:r>
              <a:rPr lang="ru-RU" dirty="0" smtClean="0"/>
              <a:t>рисматриваться к их взлётам</a:t>
            </a:r>
          </a:p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и падениям, окунаться в неизвестную</a:t>
            </a:r>
          </a:p>
          <a:p>
            <a:pPr marL="137160" indent="0">
              <a:buNone/>
            </a:pPr>
            <a:r>
              <a:rPr lang="ru-RU" dirty="0"/>
              <a:t>а</a:t>
            </a:r>
            <a:r>
              <a:rPr lang="ru-RU" dirty="0" smtClean="0"/>
              <a:t>тмосферу других стран и веков..»</a:t>
            </a:r>
          </a:p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Д. Дидро</a:t>
            </a:r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42557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-1143000"/>
            <a:ext cx="6858002" cy="914400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336704"/>
          </a:xfrm>
        </p:spPr>
        <p:txBody>
          <a:bodyPr/>
          <a:lstStyle/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  <a:p>
            <a:pPr marL="137160" indent="0" algn="ctr">
              <a:buNone/>
            </a:pPr>
            <a:endParaRPr lang="ru-RU" sz="4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137160" indent="0" algn="ctr">
              <a:buNone/>
            </a:pP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«Хорошо написанные  исторические романы стоят больше курсов истории»</a:t>
            </a:r>
          </a:p>
          <a:p>
            <a:pPr marL="137160" indent="0" algn="ctr">
              <a:buNone/>
            </a:pPr>
            <a:endParaRPr lang="ru-RU" dirty="0"/>
          </a:p>
          <a:p>
            <a:pPr marL="137160" indent="0" algn="ctr">
              <a:buNone/>
            </a:pP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                 Оноре де Бальзак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92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02205"/>
            <a:ext cx="2808312" cy="167486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404664"/>
            <a:ext cx="5050904" cy="6005304"/>
          </a:xfrm>
        </p:spPr>
        <p:txBody>
          <a:bodyPr>
            <a:normAutofit lnSpcReduction="10000"/>
          </a:bodyPr>
          <a:lstStyle/>
          <a:p>
            <a:pPr marL="137160" indent="0" algn="ctr">
              <a:buNone/>
            </a:pPr>
            <a:endParaRPr lang="ru-RU" sz="2700" dirty="0" smtClean="0"/>
          </a:p>
          <a:p>
            <a:pPr marL="137160" indent="0" algn="ctr">
              <a:buNone/>
            </a:pPr>
            <a:r>
              <a:rPr lang="ru-RU" sz="2700" dirty="0" smtClean="0"/>
              <a:t>Виктор </a:t>
            </a:r>
            <a:r>
              <a:rPr lang="ru-RU" sz="2700" dirty="0" err="1" smtClean="0"/>
              <a:t>Поротников</a:t>
            </a:r>
            <a:r>
              <a:rPr lang="ru-RU" sz="2700" dirty="0" smtClean="0"/>
              <a:t> – уральский писатель.</a:t>
            </a:r>
          </a:p>
          <a:p>
            <a:pPr marL="137160" indent="0" algn="ctr">
              <a:buNone/>
            </a:pPr>
            <a:r>
              <a:rPr lang="ru-RU" dirty="0" smtClean="0"/>
              <a:t> Родился и вырос в посёлке Пышма Свердловской области. Увлёкся изучением истории</a:t>
            </a:r>
          </a:p>
          <a:p>
            <a:pPr marL="137160" indent="0" algn="ctr">
              <a:buNone/>
            </a:pPr>
            <a:r>
              <a:rPr lang="ru-RU" dirty="0" smtClean="0"/>
              <a:t>родного края ещё в школьные годы. В районных газетах были опубликованы</a:t>
            </a:r>
          </a:p>
          <a:p>
            <a:pPr marL="137160" indent="0" algn="ctr">
              <a:buNone/>
            </a:pPr>
            <a:r>
              <a:rPr lang="ru-RU" dirty="0" smtClean="0"/>
              <a:t> его первые рассказы</a:t>
            </a:r>
            <a:endParaRPr lang="ru-RU" dirty="0"/>
          </a:p>
          <a:p>
            <a:pPr marL="137160" indent="0" algn="ctr">
              <a:buNone/>
            </a:pPr>
            <a:r>
              <a:rPr lang="ru-RU" dirty="0"/>
              <a:t>о</a:t>
            </a:r>
            <a:r>
              <a:rPr lang="ru-RU" dirty="0" smtClean="0"/>
              <a:t> жизни и быте людей, проживающих на уральской земле. </a:t>
            </a:r>
          </a:p>
          <a:p>
            <a:pPr marL="137160" indent="0" algn="ctr">
              <a:buNone/>
            </a:pPr>
            <a:endParaRPr lang="ru-RU" sz="26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0713">
            <a:off x="448612" y="589355"/>
            <a:ext cx="2684791" cy="17919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4039">
            <a:off x="723683" y="4268498"/>
            <a:ext cx="2952328" cy="174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4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1800200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ru-RU" dirty="0" smtClean="0"/>
              <a:t>После окончания школы Виктор </a:t>
            </a:r>
            <a:r>
              <a:rPr lang="ru-RU" dirty="0" err="1" smtClean="0"/>
              <a:t>Поротников</a:t>
            </a:r>
            <a:r>
              <a:rPr lang="ru-RU" dirty="0" smtClean="0"/>
              <a:t> поступил в Санкт-Петербургский университет на факультет «Древняя история». Студентом посещал </a:t>
            </a:r>
            <a:r>
              <a:rPr lang="ru-RU" dirty="0"/>
              <a:t>л</a:t>
            </a:r>
            <a:r>
              <a:rPr lang="ru-RU" dirty="0" smtClean="0"/>
              <a:t>итературное объединение начинающих авторов при Петербургском отделении Союза писателей.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1677">
            <a:off x="664231" y="2609155"/>
            <a:ext cx="3516966" cy="23976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9164">
            <a:off x="4646689" y="2367120"/>
            <a:ext cx="3978137" cy="23632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910678"/>
            <a:ext cx="3600400" cy="256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4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2592288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dirty="0" smtClean="0"/>
              <a:t>Изучая архивные литературные источники, писатель проявил интерес к историческим событиям Древней Руси. В течение нескольких лет в издательствах один за другим выходят романы  Виктора </a:t>
            </a:r>
            <a:r>
              <a:rPr lang="ru-RU" dirty="0" err="1" smtClean="0"/>
              <a:t>Поротникова</a:t>
            </a:r>
            <a:r>
              <a:rPr lang="ru-RU" dirty="0" smtClean="0"/>
              <a:t>. Написанные в жанре исторической прозы, они раскрывают перед читателями картины жизни известных деятелей того времени.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2930">
            <a:off x="513927" y="3170855"/>
            <a:ext cx="1872207" cy="26903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284984"/>
            <a:ext cx="1800200" cy="27738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638">
            <a:off x="3485267" y="3277145"/>
            <a:ext cx="2016224" cy="28878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1259">
            <a:off x="5645746" y="2843507"/>
            <a:ext cx="1832668" cy="26242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726">
            <a:off x="7020272" y="3573016"/>
            <a:ext cx="1872208" cy="26828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680">
            <a:off x="5400864" y="4406534"/>
            <a:ext cx="159416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128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072" y="292306"/>
            <a:ext cx="3132985" cy="37127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1624">
            <a:off x="2259564" y="482463"/>
            <a:ext cx="3690523" cy="321658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05064"/>
            <a:ext cx="8733656" cy="2304256"/>
          </a:xfrm>
        </p:spPr>
        <p:txBody>
          <a:bodyPr/>
          <a:lstStyle/>
          <a:p>
            <a:pPr marL="137160" indent="0">
              <a:buNone/>
            </a:pPr>
            <a:r>
              <a:rPr lang="ru-RU" b="1" u="sng" dirty="0" smtClean="0">
                <a:solidFill>
                  <a:srgbClr val="7030A0"/>
                </a:solidFill>
              </a:rPr>
              <a:t>« </a:t>
            </a:r>
            <a:r>
              <a:rPr lang="ru-RU" b="1" u="sng" dirty="0" smtClean="0">
                <a:solidFill>
                  <a:srgbClr val="7030A0"/>
                </a:solidFill>
              </a:rPr>
              <a:t>Василий Буслаев» </a:t>
            </a:r>
            <a:r>
              <a:rPr lang="ru-RU" dirty="0" smtClean="0"/>
              <a:t>– один из первых романов писателя. В книге раскрывается подлинная история прославленного витязя, ставшего первым русским крестоносцем. Роман получил много положительных откликов у читателей.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49055"/>
            <a:ext cx="2016223" cy="277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4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4406">
            <a:off x="1446067" y="1473599"/>
            <a:ext cx="4116507" cy="27561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«1612. Минин и Пожарский»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600200"/>
            <a:ext cx="3826768" cy="4709160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События романа переносят читателей в 17 век. Русь истекает кровью в аду Великой Смуты. Ляхи </a:t>
            </a:r>
            <a:r>
              <a:rPr lang="ru-RU" dirty="0" err="1" smtClean="0"/>
              <a:t>хозяйни</a:t>
            </a:r>
            <a:r>
              <a:rPr lang="ru-RU" dirty="0" smtClean="0"/>
              <a:t>-</a:t>
            </a:r>
          </a:p>
          <a:p>
            <a:pPr marL="137160" indent="0">
              <a:buNone/>
            </a:pPr>
            <a:r>
              <a:rPr lang="ru-RU" dirty="0"/>
              <a:t>ч</a:t>
            </a:r>
            <a:r>
              <a:rPr lang="ru-RU" dirty="0" smtClean="0"/>
              <a:t>ают  в Кремле. На Руси собирается Земское ополчение во главе с Мининым и </a:t>
            </a:r>
          </a:p>
          <a:p>
            <a:pPr marL="137160" indent="0">
              <a:buNone/>
            </a:pPr>
            <a:r>
              <a:rPr lang="ru-RU" dirty="0" smtClean="0"/>
              <a:t>Пожарским.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6342">
            <a:off x="251520" y="1393506"/>
            <a:ext cx="1440159" cy="2304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11468"/>
            <a:ext cx="4248472" cy="278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7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80928"/>
            <a:ext cx="6192688" cy="3663801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2016224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«Добрыня Никитич» </a:t>
            </a:r>
            <a:r>
              <a:rPr lang="ru-RU" dirty="0" smtClean="0"/>
              <a:t> -- увлекательное чтение для</a:t>
            </a:r>
          </a:p>
          <a:p>
            <a:pPr marL="137160" indent="0">
              <a:buNone/>
            </a:pPr>
            <a:r>
              <a:rPr lang="ru-RU" dirty="0"/>
              <a:t>л</a:t>
            </a:r>
            <a:r>
              <a:rPr lang="ru-RU" dirty="0" smtClean="0"/>
              <a:t>юбителей исторических романов. Древнерусский герой Добрыня был правой рукой князя Владимира все четверть века его правления. Захватывающий сюжет, яркие образы, интрига романа не оставят равнодушным ни одного читателя.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2349">
            <a:off x="395536" y="2492896"/>
            <a:ext cx="1872208" cy="27363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1200">
            <a:off x="5121324" y="2313581"/>
            <a:ext cx="3528392" cy="306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9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259">
            <a:off x="3820975" y="2497332"/>
            <a:ext cx="4927063" cy="303509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2160240"/>
          </a:xfrm>
        </p:spPr>
        <p:txBody>
          <a:bodyPr>
            <a:normAutofit fontScale="92500"/>
          </a:bodyPr>
          <a:lstStyle/>
          <a:p>
            <a:pPr marL="137160" indent="0"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«Русь против Орды» </a:t>
            </a:r>
            <a:r>
              <a:rPr lang="ru-RU" b="1" dirty="0" smtClean="0"/>
              <a:t>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События романа происходят в 1480 году. Золотая Орда распалась, но продолжает требовать покорности и дани от русских княжеств. Решается судьба Руси не только на поле боя, но и в тайной войне изменников-бояр.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5026">
            <a:off x="441208" y="2669537"/>
            <a:ext cx="4753827" cy="34321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2106">
            <a:off x="3817026" y="3718343"/>
            <a:ext cx="1682902" cy="259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5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449</TotalTime>
  <Words>605</Words>
  <Application>Microsoft Office PowerPoint</Application>
  <PresentationFormat>Экран (4:3)</PresentationFormat>
  <Paragraphs>53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Исторические романы  Виктора Поротникова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«1612. Минин и Пожарский»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Исторические романы  Виктора Поротникова</dc:title>
  <dc:creator>Admin</dc:creator>
  <cp:lastModifiedBy>Admin</cp:lastModifiedBy>
  <cp:revision>55</cp:revision>
  <dcterms:created xsi:type="dcterms:W3CDTF">2015-10-14T06:52:08Z</dcterms:created>
  <dcterms:modified xsi:type="dcterms:W3CDTF">2015-10-27T08:55:28Z</dcterms:modified>
</cp:coreProperties>
</file>