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71" r:id="rId12"/>
    <p:sldId id="272" r:id="rId13"/>
    <p:sldId id="269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587" autoAdjust="0"/>
    <p:restoredTop sz="94687" autoAdjust="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21684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21684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21684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 advTm="21684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transition spd="med" advTm="21684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 advTm="21684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21684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 advTm="21684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21684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Tm="21684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transition spd="med" advTm="21684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DBC66F-9FDF-49FC-AF9D-24C105D18F81}" type="datetimeFigureOut">
              <a:rPr lang="ru-RU" smtClean="0"/>
              <a:pPr/>
              <a:t>14.10.2015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1BB0D7-7C3A-4055-B888-546A5EABD31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21684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ownloads\Fonogramma_minus_-_Belye_korabliki_(xMusic.me)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onogramma_minus_-_Belye_korabliki_(xMusic.m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04448" y="6309320"/>
            <a:ext cx="432048" cy="4320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846640" cy="4608512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Волковская библиотека-сектор № 8</a:t>
            </a:r>
            <a:b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Профессиональный конкурс: </a:t>
            </a:r>
            <a:b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 Приглашение к чтению»</a:t>
            </a:r>
            <a:b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Номинация: творчество писателя</a:t>
            </a:r>
            <a:endParaRPr lang="ru-RU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5301208"/>
            <a:ext cx="7630616" cy="1368151"/>
          </a:xfrm>
        </p:spPr>
        <p:txBody>
          <a:bodyPr>
            <a:normAutofit fontScale="77500" lnSpcReduction="20000"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endParaRPr lang="ru-RU" sz="4000" dirty="0" smtClean="0">
              <a:solidFill>
                <a:schemeClr val="accent2"/>
              </a:solidFill>
            </a:endParaRPr>
          </a:p>
          <a:p>
            <a:endParaRPr lang="ru-RU" sz="4000" dirty="0" smtClean="0">
              <a:solidFill>
                <a:schemeClr val="accent2"/>
              </a:solidFill>
            </a:endParaRPr>
          </a:p>
          <a:p>
            <a:r>
              <a:rPr lang="ru-RU" sz="4000" dirty="0" smtClean="0">
                <a:solidFill>
                  <a:schemeClr val="accent2"/>
                </a:solidFill>
              </a:rPr>
              <a:t>6+</a:t>
            </a:r>
            <a:endParaRPr lang="ru-RU" sz="4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 advTm="7239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251520" y="332656"/>
            <a:ext cx="6048672" cy="60486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2013г.</a:t>
            </a:r>
          </a:p>
          <a:p>
            <a:pPr>
              <a:buNone/>
            </a:pPr>
            <a:r>
              <a:rPr lang="ru-RU" dirty="0" smtClean="0"/>
              <a:t>Лауреат Всероссийского конкурса</a:t>
            </a:r>
          </a:p>
          <a:p>
            <a:pPr>
              <a:buNone/>
            </a:pPr>
            <a:r>
              <a:rPr lang="ru-RU" dirty="0" smtClean="0"/>
              <a:t> на лучшее произведение для </a:t>
            </a:r>
          </a:p>
          <a:p>
            <a:pPr>
              <a:buNone/>
            </a:pPr>
            <a:r>
              <a:rPr lang="ru-RU" dirty="0" smtClean="0"/>
              <a:t>детей и юношества «</a:t>
            </a:r>
            <a:r>
              <a:rPr lang="ru-RU" dirty="0" err="1" smtClean="0"/>
              <a:t>Книгуру</a:t>
            </a:r>
            <a:r>
              <a:rPr lang="ru-RU" dirty="0" smtClean="0"/>
              <a:t>»,в</a:t>
            </a:r>
          </a:p>
          <a:p>
            <a:pPr>
              <a:buNone/>
            </a:pPr>
            <a:r>
              <a:rPr lang="ru-RU" dirty="0" smtClean="0"/>
              <a:t>номинации «Вместе с книгой мы</a:t>
            </a:r>
          </a:p>
          <a:p>
            <a:pPr>
              <a:buNone/>
            </a:pPr>
            <a:r>
              <a:rPr lang="ru-RU" dirty="0" smtClean="0"/>
              <a:t>растем».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2014г. </a:t>
            </a:r>
          </a:p>
          <a:p>
            <a:pPr>
              <a:buNone/>
            </a:pPr>
            <a:r>
              <a:rPr lang="ru-RU" dirty="0" smtClean="0"/>
              <a:t>Лауреат  национальной премии</a:t>
            </a:r>
          </a:p>
          <a:p>
            <a:pPr>
              <a:buNone/>
            </a:pPr>
            <a:r>
              <a:rPr lang="ru-RU" dirty="0" smtClean="0"/>
              <a:t>«Книга года» за повесть «Куда</a:t>
            </a:r>
          </a:p>
          <a:p>
            <a:pPr>
              <a:buNone/>
            </a:pPr>
            <a:r>
              <a:rPr lang="ru-RU" dirty="0" smtClean="0"/>
              <a:t>скачет петушиная лошадь?»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sz="2000" dirty="0" smtClean="0"/>
              <a:t>Основана на мифах народа Коми, в ней нет ни </a:t>
            </a:r>
          </a:p>
          <a:p>
            <a:pPr algn="just">
              <a:buNone/>
            </a:pPr>
            <a:r>
              <a:rPr lang="ru-RU" sz="2000" dirty="0" smtClean="0"/>
              <a:t>одного придуманного персонажа.</a:t>
            </a:r>
            <a:endParaRPr lang="ru-RU" sz="2200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user\Desktop\С. Лаврова\iCAVA31QP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692696"/>
            <a:ext cx="2880320" cy="36004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086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474840" cy="4608512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/>
              <a:t>«Остров ,которого нет» </a:t>
            </a:r>
          </a:p>
          <a:p>
            <a:pPr lvl="6"/>
            <a:endParaRPr lang="ru-RU" sz="9600" dirty="0" smtClean="0"/>
          </a:p>
          <a:p>
            <a:endParaRPr lang="ru-RU" sz="9600" dirty="0" smtClean="0"/>
          </a:p>
          <a:p>
            <a:r>
              <a:rPr lang="ru-RU" sz="9600" dirty="0" smtClean="0"/>
              <a:t> «Кошка до вторника»</a:t>
            </a:r>
          </a:p>
          <a:p>
            <a:endParaRPr lang="ru-RU" sz="9600" dirty="0" smtClean="0"/>
          </a:p>
          <a:p>
            <a:endParaRPr lang="ru-RU" sz="9600" dirty="0" smtClean="0"/>
          </a:p>
          <a:p>
            <a:r>
              <a:rPr lang="ru-RU" sz="9600" dirty="0" smtClean="0"/>
              <a:t>«Семь подводных котов»</a:t>
            </a:r>
          </a:p>
          <a:p>
            <a:endParaRPr lang="ru-RU" sz="9600" dirty="0" smtClean="0"/>
          </a:p>
          <a:p>
            <a:endParaRPr lang="ru-RU" sz="9600" dirty="0" smtClean="0"/>
          </a:p>
          <a:p>
            <a:r>
              <a:rPr lang="ru-RU" sz="9600" dirty="0" smtClean="0"/>
              <a:t>« Три сказки об Италии»</a:t>
            </a:r>
          </a:p>
          <a:p>
            <a:endParaRPr lang="ru-RU" sz="9600" dirty="0" smtClean="0"/>
          </a:p>
          <a:p>
            <a:endParaRPr lang="ru-RU" sz="96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 flipH="1" flipV="1">
            <a:off x="16551616" y="4941169"/>
            <a:ext cx="45719" cy="1440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Свои любимые книги</a:t>
            </a:r>
            <a:endParaRPr lang="ru-RU" dirty="0"/>
          </a:p>
        </p:txBody>
      </p:sp>
      <p:pic>
        <p:nvPicPr>
          <p:cNvPr id="1026" name="Picture 2" descr="C:\Users\user\Desktop\iCAIDXYV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268760"/>
            <a:ext cx="1872208" cy="2160240"/>
          </a:xfrm>
          <a:prstGeom prst="rect">
            <a:avLst/>
          </a:prstGeom>
          <a:noFill/>
        </p:spPr>
      </p:pic>
      <p:pic>
        <p:nvPicPr>
          <p:cNvPr id="1027" name="Picture 3" descr="C:\Users\user\Desktop\iCA7EOM1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412776"/>
            <a:ext cx="1872208" cy="2160240"/>
          </a:xfrm>
          <a:prstGeom prst="rect">
            <a:avLst/>
          </a:prstGeom>
          <a:noFill/>
        </p:spPr>
      </p:pic>
      <p:pic>
        <p:nvPicPr>
          <p:cNvPr id="1028" name="Picture 4" descr="C:\Users\user\Desktop\p16_7kotov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356992"/>
            <a:ext cx="1800200" cy="2232248"/>
          </a:xfrm>
          <a:prstGeom prst="rect">
            <a:avLst/>
          </a:prstGeom>
          <a:noFill/>
        </p:spPr>
      </p:pic>
      <p:pic>
        <p:nvPicPr>
          <p:cNvPr id="1029" name="Picture 5" descr="C:\Users\user\Desktop\Три+сказки+об+Италии_enl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3501008"/>
            <a:ext cx="1800200" cy="216024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7207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79512" y="1481328"/>
            <a:ext cx="4896544" cy="45259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Главные герои многих</a:t>
            </a:r>
          </a:p>
          <a:p>
            <a:pPr>
              <a:buNone/>
            </a:pPr>
            <a:r>
              <a:rPr lang="ru-RU" dirty="0" smtClean="0"/>
              <a:t>сказок - котята.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На обложке этой книги</a:t>
            </a:r>
          </a:p>
          <a:p>
            <a:pPr>
              <a:buNone/>
            </a:pPr>
            <a:r>
              <a:rPr lang="ru-RU" dirty="0" smtClean="0"/>
              <a:t>портрет кота </a:t>
            </a:r>
            <a:r>
              <a:rPr lang="ru-RU" dirty="0" err="1" smtClean="0"/>
              <a:t>Каси</a:t>
            </a:r>
            <a:r>
              <a:rPr lang="ru-RU" dirty="0" smtClean="0"/>
              <a:t>, он</a:t>
            </a:r>
          </a:p>
          <a:p>
            <a:pPr>
              <a:buNone/>
            </a:pPr>
            <a:r>
              <a:rPr lang="ru-RU" dirty="0" smtClean="0"/>
              <a:t>действительно существует</a:t>
            </a:r>
          </a:p>
          <a:p>
            <a:pPr>
              <a:buNone/>
            </a:pPr>
            <a:r>
              <a:rPr lang="ru-RU" dirty="0" smtClean="0"/>
              <a:t>и живет у автора дома.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>
          <a:xfrm>
            <a:off x="5508104" y="1481328"/>
            <a:ext cx="3178696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Кот </a:t>
            </a:r>
            <a:r>
              <a:rPr lang="ru-RU" dirty="0" err="1" smtClean="0"/>
              <a:t>Кася</a:t>
            </a:r>
            <a:endParaRPr lang="ru-RU" dirty="0"/>
          </a:p>
        </p:txBody>
      </p:sp>
      <p:pic>
        <p:nvPicPr>
          <p:cNvPr id="1027" name="Picture 3" descr="C:\Users\user\Desktop\100246391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9852" y="1472264"/>
            <a:ext cx="3228611" cy="483705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7223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330824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«Энциклопедия</a:t>
            </a:r>
          </a:p>
          <a:p>
            <a:pPr>
              <a:buNone/>
            </a:pPr>
            <a:r>
              <a:rPr lang="ru-RU" dirty="0" smtClean="0"/>
              <a:t>тайн и загадок»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dirty="0" smtClean="0"/>
              <a:t>- Цикл популярной, познавательной</a:t>
            </a:r>
          </a:p>
          <a:p>
            <a:pPr algn="just">
              <a:buNone/>
            </a:pPr>
            <a:r>
              <a:rPr lang="ru-RU" sz="2000" dirty="0" smtClean="0"/>
              <a:t> литературы для школьников </a:t>
            </a:r>
          </a:p>
          <a:p>
            <a:pPr algn="just">
              <a:buNone/>
            </a:pPr>
            <a:r>
              <a:rPr lang="ru-RU" sz="2000" dirty="0" smtClean="0"/>
              <a:t>поможет открыть дорогу в </a:t>
            </a:r>
          </a:p>
          <a:p>
            <a:pPr algn="just">
              <a:buNone/>
            </a:pPr>
            <a:r>
              <a:rPr lang="ru-RU" sz="2000" dirty="0" smtClean="0"/>
              <a:t>таинственный и загадочный мир</a:t>
            </a:r>
          </a:p>
          <a:p>
            <a:pPr algn="just">
              <a:buNone/>
            </a:pPr>
            <a:r>
              <a:rPr lang="ru-RU" sz="2000" dirty="0" smtClean="0"/>
              <a:t>окружающий нас.</a:t>
            </a:r>
          </a:p>
          <a:p>
            <a:pPr>
              <a:buNone/>
            </a:pPr>
            <a:r>
              <a:rPr lang="ru-RU" sz="2000" dirty="0" smtClean="0"/>
              <a:t>    Эти книги, как чудесные</a:t>
            </a:r>
          </a:p>
          <a:p>
            <a:pPr>
              <a:buNone/>
            </a:pPr>
            <a:r>
              <a:rPr lang="ru-RU" sz="2000" dirty="0" smtClean="0"/>
              <a:t>капли помогут расшевелить</a:t>
            </a:r>
          </a:p>
          <a:p>
            <a:pPr>
              <a:buNone/>
            </a:pPr>
            <a:r>
              <a:rPr lang="ru-RU" sz="2000" dirty="0" smtClean="0"/>
              <a:t>пытливые детские умы! </a:t>
            </a:r>
          </a:p>
          <a:p>
            <a:pPr algn="just">
              <a:buNone/>
            </a:pPr>
            <a:endParaRPr lang="ru-RU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Книги для любознательных</a:t>
            </a:r>
            <a:endParaRPr lang="ru-RU" dirty="0"/>
          </a:p>
        </p:txBody>
      </p:sp>
      <p:pic>
        <p:nvPicPr>
          <p:cNvPr id="1027" name="Picture 3" descr="C:\Users\user\Desktop\iCAGH1UN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284984"/>
            <a:ext cx="1809750" cy="1809750"/>
          </a:xfrm>
          <a:prstGeom prst="rect">
            <a:avLst/>
          </a:prstGeom>
          <a:noFill/>
        </p:spPr>
      </p:pic>
      <p:pic>
        <p:nvPicPr>
          <p:cNvPr id="1028" name="Picture 4" descr="C:\Users\user\Desktop\iCADMU5S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95847">
            <a:off x="4601721" y="3425600"/>
            <a:ext cx="1276350" cy="1809750"/>
          </a:xfrm>
          <a:prstGeom prst="rect">
            <a:avLst/>
          </a:prstGeom>
          <a:noFill/>
        </p:spPr>
      </p:pic>
      <p:pic>
        <p:nvPicPr>
          <p:cNvPr id="1029" name="Picture 5" descr="C:\Users\user\Desktop\iCABBTCY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56679">
            <a:off x="3923928" y="1196752"/>
            <a:ext cx="1809750" cy="1809750"/>
          </a:xfrm>
          <a:prstGeom prst="rect">
            <a:avLst/>
          </a:prstGeom>
          <a:noFill/>
        </p:spPr>
      </p:pic>
      <p:pic>
        <p:nvPicPr>
          <p:cNvPr id="1031" name="Picture 7" descr="C:\Users\user\Desktop\iCAV3KDY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1556792"/>
            <a:ext cx="1295400" cy="1809750"/>
          </a:xfrm>
          <a:prstGeom prst="rect">
            <a:avLst/>
          </a:prstGeom>
          <a:noFill/>
        </p:spPr>
      </p:pic>
      <p:pic>
        <p:nvPicPr>
          <p:cNvPr id="1032" name="Picture 8" descr="C:\Users\user\Desktop\iCAG6LSH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306403">
            <a:off x="7026236" y="1322822"/>
            <a:ext cx="1295400" cy="1809750"/>
          </a:xfrm>
          <a:prstGeom prst="rect">
            <a:avLst/>
          </a:prstGeom>
          <a:noFill/>
        </p:spPr>
      </p:pic>
      <p:pic>
        <p:nvPicPr>
          <p:cNvPr id="1033" name="Picture 9" descr="C:\Users\user\Desktop\iCA236I9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80312" y="3284984"/>
            <a:ext cx="1295400" cy="1809750"/>
          </a:xfrm>
          <a:prstGeom prst="rect">
            <a:avLst/>
          </a:prstGeom>
          <a:noFill/>
        </p:spPr>
      </p:pic>
      <p:pic>
        <p:nvPicPr>
          <p:cNvPr id="3074" name="Picture 2" descr="C:\Users\user\Desktop\iCAHWD3Z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12173">
            <a:off x="6424483" y="4923959"/>
            <a:ext cx="1809750" cy="180975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9984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5050904" cy="3603856"/>
          </a:xfrm>
        </p:spPr>
        <p:txBody>
          <a:bodyPr/>
          <a:lstStyle/>
          <a:p>
            <a:pPr algn="just"/>
            <a:r>
              <a:rPr lang="ru-RU" dirty="0" smtClean="0"/>
              <a:t>Единственная серия книг</a:t>
            </a:r>
          </a:p>
          <a:p>
            <a:pPr algn="just">
              <a:buNone/>
            </a:pPr>
            <a:r>
              <a:rPr lang="ru-RU" dirty="0" smtClean="0"/>
              <a:t>для детей, наиболее полно </a:t>
            </a:r>
          </a:p>
          <a:p>
            <a:pPr algn="just">
              <a:buNone/>
            </a:pPr>
            <a:r>
              <a:rPr lang="ru-RU" dirty="0" smtClean="0"/>
              <a:t>и доступно раскрывающая</a:t>
            </a:r>
          </a:p>
          <a:p>
            <a:pPr algn="just">
              <a:buNone/>
            </a:pPr>
            <a:r>
              <a:rPr lang="ru-RU" dirty="0" smtClean="0"/>
              <a:t>перед юным читателем весь</a:t>
            </a:r>
          </a:p>
          <a:p>
            <a:pPr algn="just">
              <a:buNone/>
            </a:pPr>
            <a:r>
              <a:rPr lang="ru-RU" dirty="0" smtClean="0"/>
              <a:t>уникальный мир русской</a:t>
            </a:r>
          </a:p>
          <a:p>
            <a:pPr algn="just">
              <a:buNone/>
            </a:pPr>
            <a:r>
              <a:rPr lang="ru-RU" dirty="0" smtClean="0"/>
              <a:t>истории.</a:t>
            </a:r>
          </a:p>
          <a:p>
            <a:pPr algn="just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«История России»</a:t>
            </a:r>
            <a:endParaRPr lang="ru-RU" dirty="0"/>
          </a:p>
        </p:txBody>
      </p:sp>
      <p:pic>
        <p:nvPicPr>
          <p:cNvPr id="2050" name="Picture 2" descr="C:\Users\user\Desktop\3693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84784"/>
            <a:ext cx="1800200" cy="2376264"/>
          </a:xfrm>
          <a:prstGeom prst="rect">
            <a:avLst/>
          </a:prstGeom>
          <a:noFill/>
        </p:spPr>
      </p:pic>
      <p:pic>
        <p:nvPicPr>
          <p:cNvPr id="2051" name="Picture 3" descr="C:\Users\user\Desktop\636675381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484784"/>
            <a:ext cx="1584176" cy="2309242"/>
          </a:xfrm>
          <a:prstGeom prst="rect">
            <a:avLst/>
          </a:prstGeom>
          <a:noFill/>
        </p:spPr>
      </p:pic>
      <p:pic>
        <p:nvPicPr>
          <p:cNvPr id="2052" name="Picture 4" descr="C:\Users\user\Desktop\28984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3933056"/>
            <a:ext cx="1728193" cy="230425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8408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5760640" cy="4968552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9600" dirty="0" smtClean="0"/>
              <a:t> Светлана Аркадьевна в своих книгах,</a:t>
            </a:r>
          </a:p>
          <a:p>
            <a:pPr algn="just">
              <a:buNone/>
            </a:pPr>
            <a:r>
              <a:rPr lang="ru-RU" sz="9600" dirty="0" smtClean="0"/>
              <a:t>посвященных  Уралу очень  умело и</a:t>
            </a:r>
          </a:p>
          <a:p>
            <a:pPr algn="just">
              <a:buNone/>
            </a:pPr>
            <a:r>
              <a:rPr lang="ru-RU" sz="9600" dirty="0" smtClean="0"/>
              <a:t>з</a:t>
            </a:r>
            <a:r>
              <a:rPr lang="ru-RU" sz="9600" dirty="0" smtClean="0"/>
              <a:t>анимательно  написала о самом </a:t>
            </a:r>
          </a:p>
          <a:p>
            <a:pPr algn="just">
              <a:buNone/>
            </a:pPr>
            <a:r>
              <a:rPr lang="ru-RU" sz="9600" dirty="0" smtClean="0"/>
              <a:t>в</a:t>
            </a:r>
            <a:r>
              <a:rPr lang="ru-RU" sz="9600" dirty="0" smtClean="0"/>
              <a:t>ажном:</a:t>
            </a:r>
          </a:p>
          <a:p>
            <a:pPr algn="just">
              <a:buNone/>
            </a:pPr>
            <a:endParaRPr lang="ru-RU" sz="9600" dirty="0" smtClean="0"/>
          </a:p>
          <a:p>
            <a:pPr algn="just">
              <a:buNone/>
            </a:pPr>
            <a:r>
              <a:rPr lang="ru-RU" sz="9600" dirty="0" smtClean="0"/>
              <a:t> </a:t>
            </a:r>
            <a:r>
              <a:rPr lang="ru-RU" sz="9600" dirty="0" smtClean="0"/>
              <a:t>- Уральский край сказочно богат и</a:t>
            </a:r>
          </a:p>
          <a:p>
            <a:pPr algn="just">
              <a:buNone/>
            </a:pPr>
            <a:r>
              <a:rPr lang="ru-RU" sz="9600" dirty="0" smtClean="0"/>
              <a:t> </a:t>
            </a:r>
            <a:r>
              <a:rPr lang="ru-RU" sz="9600" dirty="0" smtClean="0"/>
              <a:t>  полон тайн;</a:t>
            </a:r>
          </a:p>
          <a:p>
            <a:pPr algn="just">
              <a:buNone/>
            </a:pPr>
            <a:r>
              <a:rPr lang="ru-RU" sz="9600" dirty="0" smtClean="0"/>
              <a:t>- немало сокровищ спрятано в его</a:t>
            </a:r>
          </a:p>
          <a:p>
            <a:pPr algn="just">
              <a:buNone/>
            </a:pPr>
            <a:r>
              <a:rPr lang="ru-RU" sz="9600" dirty="0" smtClean="0"/>
              <a:t>   земле;</a:t>
            </a:r>
          </a:p>
          <a:p>
            <a:pPr algn="just">
              <a:buNone/>
            </a:pPr>
            <a:r>
              <a:rPr lang="ru-RU" sz="9600" dirty="0" smtClean="0"/>
              <a:t> </a:t>
            </a:r>
            <a:r>
              <a:rPr lang="ru-RU" sz="9600" dirty="0" smtClean="0"/>
              <a:t>- существует много научных фактов,    связанных с географией и историей</a:t>
            </a:r>
          </a:p>
          <a:p>
            <a:pPr algn="just">
              <a:buNone/>
            </a:pPr>
            <a:r>
              <a:rPr lang="ru-RU" sz="9600" dirty="0" smtClean="0"/>
              <a:t> </a:t>
            </a:r>
            <a:r>
              <a:rPr lang="ru-RU" sz="9600" dirty="0" smtClean="0"/>
              <a:t>  нашего края;</a:t>
            </a:r>
          </a:p>
          <a:p>
            <a:pPr algn="just">
              <a:buNone/>
            </a:pPr>
            <a:r>
              <a:rPr lang="ru-RU" sz="9600" dirty="0" smtClean="0"/>
              <a:t> - самое главное богатство Урала -    его замечательные люди.</a:t>
            </a:r>
          </a:p>
          <a:p>
            <a:pPr algn="just">
              <a:buNone/>
            </a:pPr>
            <a:r>
              <a:rPr lang="ru-RU" sz="9600" dirty="0" smtClean="0"/>
              <a:t> </a:t>
            </a:r>
          </a:p>
          <a:p>
            <a:pPr algn="just">
              <a:buNone/>
            </a:pPr>
            <a:endParaRPr lang="ru-RU" sz="9600" dirty="0" smtClean="0"/>
          </a:p>
          <a:p>
            <a:pPr algn="just">
              <a:buNone/>
            </a:pPr>
            <a:r>
              <a:rPr lang="ru-RU" sz="9600" dirty="0" smtClean="0"/>
              <a:t> </a:t>
            </a:r>
            <a:endParaRPr lang="ru-RU" sz="9600" dirty="0" smtClean="0"/>
          </a:p>
          <a:p>
            <a:pPr algn="just">
              <a:buNone/>
            </a:pPr>
            <a:r>
              <a:rPr lang="ru-RU" sz="5100" dirty="0" smtClean="0"/>
              <a:t>  </a:t>
            </a:r>
          </a:p>
          <a:p>
            <a:pPr algn="just">
              <a:buNone/>
            </a:pPr>
            <a:endParaRPr lang="ru-RU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Лучше нет родного края</a:t>
            </a:r>
            <a:endParaRPr lang="ru-RU" dirty="0"/>
          </a:p>
        </p:txBody>
      </p:sp>
      <p:pic>
        <p:nvPicPr>
          <p:cNvPr id="1026" name="Picture 2" descr="C:\Users\user\Desktop\iCA4H5Y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429000"/>
            <a:ext cx="1656184" cy="2313806"/>
          </a:xfrm>
          <a:prstGeom prst="rect">
            <a:avLst/>
          </a:prstGeom>
          <a:noFill/>
        </p:spPr>
      </p:pic>
      <p:pic>
        <p:nvPicPr>
          <p:cNvPr id="1027" name="Picture 3" descr="C:\Users\user\Desktop\iCA7CTVV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764704"/>
            <a:ext cx="1597149" cy="2160240"/>
          </a:xfrm>
          <a:prstGeom prst="rect">
            <a:avLst/>
          </a:prstGeom>
          <a:noFill/>
        </p:spPr>
      </p:pic>
      <p:pic>
        <p:nvPicPr>
          <p:cNvPr id="1028" name="Picture 4" descr="C:\Users\user\Desktop\0_d2d68_a3b15034_M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484784"/>
            <a:ext cx="1405409" cy="2114253"/>
          </a:xfrm>
          <a:prstGeom prst="rect">
            <a:avLst/>
          </a:prstGeom>
          <a:noFill/>
        </p:spPr>
      </p:pic>
      <p:pic>
        <p:nvPicPr>
          <p:cNvPr id="1029" name="Picture 5" descr="C:\Users\user\Desktop\iCAK1EJJ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2780928"/>
            <a:ext cx="1400175" cy="194421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428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570186"/>
          </a:xfrm>
          <a:solidFill>
            <a:schemeClr val="bg2">
              <a:lumMod val="50000"/>
            </a:schemeClr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36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Читайте книги Светланы Лавровой! 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iCAIEXS9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2132856"/>
            <a:ext cx="8136904" cy="388843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4337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Светлана Аркадьевна Лаврова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274638"/>
            <a:ext cx="5616624" cy="1143000"/>
          </a:xfrm>
        </p:spPr>
        <p:txBody>
          <a:bodyPr/>
          <a:lstStyle/>
          <a:p>
            <a:r>
              <a:rPr lang="ru-RU" dirty="0" smtClean="0"/>
              <a:t>Детский писатель</a:t>
            </a:r>
            <a:endParaRPr lang="ru-RU" dirty="0"/>
          </a:p>
        </p:txBody>
      </p:sp>
      <p:pic>
        <p:nvPicPr>
          <p:cNvPr id="3078" name="Picture 6" descr="C:\Users\user\Desktop\iCAPUOQY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348881"/>
            <a:ext cx="3456384" cy="374441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7269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0" y="1556792"/>
            <a:ext cx="565212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1200" dirty="0" smtClean="0"/>
              <a:t> « Пусть в моих книгах будут счастливые люди!»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8000" dirty="0" smtClean="0"/>
              <a:t>  -  Самый любимый жанр- сказочные повести.</a:t>
            </a:r>
          </a:p>
          <a:p>
            <a:pPr algn="just">
              <a:buNone/>
            </a:pPr>
            <a:r>
              <a:rPr lang="ru-RU" sz="8000" dirty="0" smtClean="0"/>
              <a:t>  -       Вас, юные читатели, ждет веселый и</a:t>
            </a:r>
          </a:p>
          <a:p>
            <a:pPr>
              <a:buNone/>
            </a:pPr>
            <a:r>
              <a:rPr lang="ru-RU" sz="8000" dirty="0" smtClean="0"/>
              <a:t>    удивительный мир, где живут принцы и</a:t>
            </a:r>
          </a:p>
          <a:p>
            <a:pPr>
              <a:buNone/>
            </a:pPr>
            <a:r>
              <a:rPr lang="ru-RU" sz="8000" dirty="0" smtClean="0"/>
              <a:t>    принцессы! Забавные драконы, настоящие приведения и волшебники.</a:t>
            </a:r>
          </a:p>
          <a:p>
            <a:pPr>
              <a:buNone/>
            </a:pPr>
            <a:r>
              <a:rPr lang="ru-RU" sz="8000" dirty="0" smtClean="0"/>
              <a:t>    </a:t>
            </a:r>
          </a:p>
          <a:p>
            <a:pPr>
              <a:buFontTx/>
              <a:buChar char="-"/>
            </a:pPr>
            <a:r>
              <a:rPr lang="ru-RU" sz="8000" dirty="0" smtClean="0"/>
              <a:t>Все фантастические приключения </a:t>
            </a:r>
          </a:p>
          <a:p>
            <a:pPr algn="just">
              <a:buNone/>
            </a:pPr>
            <a:r>
              <a:rPr lang="ru-RU" sz="8000" dirty="0" smtClean="0"/>
              <a:t>    происходят с нашими современниками –</a:t>
            </a:r>
          </a:p>
          <a:p>
            <a:pPr algn="just">
              <a:buNone/>
            </a:pPr>
            <a:r>
              <a:rPr lang="ru-RU" sz="8000" dirty="0" smtClean="0"/>
              <a:t>    обыкновенными мальчишками </a:t>
            </a:r>
          </a:p>
          <a:p>
            <a:pPr algn="just">
              <a:buNone/>
            </a:pPr>
            <a:r>
              <a:rPr lang="ru-RU" sz="8000" dirty="0" smtClean="0"/>
              <a:t>                                          и    девчонками.</a:t>
            </a:r>
          </a:p>
          <a:p>
            <a:pPr algn="just">
              <a:buNone/>
            </a:pPr>
            <a:endParaRPr lang="ru-RU" sz="8000" dirty="0" smtClean="0"/>
          </a:p>
          <a:p>
            <a:pPr algn="just">
              <a:buFontTx/>
              <a:buChar char="-"/>
            </a:pPr>
            <a:endParaRPr lang="ru-RU" sz="6000" dirty="0" smtClean="0"/>
          </a:p>
          <a:p>
            <a:pPr algn="just">
              <a:buFontTx/>
              <a:buChar char="-"/>
            </a:pPr>
            <a:endParaRPr lang="ru-RU" sz="4200" dirty="0" smtClean="0"/>
          </a:p>
          <a:p>
            <a:pPr>
              <a:buNone/>
            </a:pPr>
            <a:r>
              <a:rPr lang="ru-RU" sz="4200" dirty="0" smtClean="0"/>
              <a:t> </a:t>
            </a:r>
          </a:p>
          <a:p>
            <a:pPr>
              <a:buNone/>
            </a:pPr>
            <a:r>
              <a:rPr lang="ru-RU" sz="4200" dirty="0" smtClean="0"/>
              <a:t>     </a:t>
            </a:r>
          </a:p>
          <a:p>
            <a:pPr algn="just">
              <a:buNone/>
            </a:pPr>
            <a:r>
              <a:rPr lang="ru-RU" sz="3600" dirty="0" smtClean="0"/>
              <a:t>   </a:t>
            </a:r>
          </a:p>
          <a:p>
            <a:pPr algn="just">
              <a:buNone/>
            </a:pPr>
            <a:endParaRPr lang="ru-RU" sz="3600" dirty="0" smtClean="0"/>
          </a:p>
          <a:p>
            <a:pPr algn="just">
              <a:buNone/>
            </a:pPr>
            <a:endParaRPr lang="ru-RU" sz="3600" dirty="0" smtClean="0"/>
          </a:p>
          <a:p>
            <a:pPr>
              <a:buNone/>
            </a:pPr>
            <a:endParaRPr lang="ru-RU" sz="2000" dirty="0" smtClean="0"/>
          </a:p>
        </p:txBody>
      </p:sp>
      <p:pic>
        <p:nvPicPr>
          <p:cNvPr id="4099" name="Picture 3" descr="C:\Users\user\Desktop\С. Лаврова\0_d2d59_4a69c53f_L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652120" y="1484784"/>
            <a:ext cx="3240360" cy="4525962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 жизни с улыбкой</a:t>
            </a:r>
            <a:endParaRPr lang="ru-RU" dirty="0"/>
          </a:p>
        </p:txBody>
      </p:sp>
    </p:spTree>
  </p:cSld>
  <p:clrMapOvr>
    <a:masterClrMapping/>
  </p:clrMapOvr>
  <p:transition spd="med" advTm="14243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27584" y="1196752"/>
            <a:ext cx="7859216" cy="5112568"/>
          </a:xfrm>
        </p:spPr>
        <p:txBody>
          <a:bodyPr/>
          <a:lstStyle/>
          <a:p>
            <a:r>
              <a:rPr lang="ru-RU" dirty="0" smtClean="0"/>
              <a:t>Родилась в 1964 году в Екатеринбурге.</a:t>
            </a:r>
          </a:p>
          <a:p>
            <a:r>
              <a:rPr lang="ru-RU" dirty="0" smtClean="0"/>
              <a:t>Окончила среднюю школу в 1981 году.</a:t>
            </a:r>
          </a:p>
          <a:p>
            <a:r>
              <a:rPr lang="ru-RU" dirty="0" smtClean="0"/>
              <a:t>Окончила Свердловский государственный медицинский институт в 1987 году.</a:t>
            </a:r>
          </a:p>
          <a:p>
            <a:r>
              <a:rPr lang="ru-RU" dirty="0" smtClean="0"/>
              <a:t>Место работы: нейрохирургический центр города  Екатеринбурга.</a:t>
            </a:r>
          </a:p>
          <a:p>
            <a:r>
              <a:rPr lang="ru-RU" dirty="0" smtClean="0"/>
              <a:t>Кандидат медицинских наук.</a:t>
            </a:r>
          </a:p>
          <a:p>
            <a:r>
              <a:rPr lang="ru-RU" dirty="0" smtClean="0"/>
              <a:t>Печатается с 1997 года.</a:t>
            </a:r>
          </a:p>
          <a:p>
            <a:pPr algn="just"/>
            <a:r>
              <a:rPr lang="ru-RU" dirty="0" smtClean="0"/>
              <a:t>Вела постоянные рубрики в газетах и журналах: «Ежик», «Летучий кораблик».</a:t>
            </a:r>
          </a:p>
          <a:p>
            <a:pPr algn="just"/>
            <a:r>
              <a:rPr lang="ru-RU" dirty="0" smtClean="0"/>
              <a:t>Член жюри Крапивинской премии.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</p:spTree>
  </p:cSld>
  <p:clrMapOvr>
    <a:masterClrMapping/>
  </p:clrMapOvr>
  <p:transition spd="med" advTm="1546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79512" y="1481329"/>
            <a:ext cx="4316288" cy="3891888"/>
          </a:xfrm>
        </p:spPr>
        <p:txBody>
          <a:bodyPr/>
          <a:lstStyle/>
          <a:p>
            <a:pPr lvl="2">
              <a:buNone/>
            </a:pPr>
            <a:r>
              <a:rPr lang="ru-RU" sz="2800" dirty="0" smtClean="0"/>
              <a:t>Светлана Аркадьевна</a:t>
            </a:r>
          </a:p>
          <a:p>
            <a:pPr lvl="2">
              <a:buNone/>
            </a:pPr>
            <a:r>
              <a:rPr lang="ru-RU" sz="2800" dirty="0" smtClean="0"/>
              <a:t>сочиняет сказочные </a:t>
            </a:r>
          </a:p>
          <a:p>
            <a:pPr lvl="2">
              <a:buNone/>
            </a:pPr>
            <a:r>
              <a:rPr lang="ru-RU" sz="2800" dirty="0" smtClean="0"/>
              <a:t>рассказы и повести.</a:t>
            </a:r>
          </a:p>
          <a:p>
            <a:pPr lvl="2">
              <a:buNone/>
            </a:pPr>
            <a:endParaRPr lang="ru-RU" sz="2800" dirty="0" smtClean="0"/>
          </a:p>
          <a:p>
            <a:pPr lvl="2">
              <a:buNone/>
            </a:pPr>
            <a:r>
              <a:rPr lang="ru-RU" sz="2800" dirty="0" smtClean="0"/>
              <a:t>Пишет книги для</a:t>
            </a:r>
          </a:p>
          <a:p>
            <a:pPr lvl="2">
              <a:buNone/>
            </a:pPr>
            <a:r>
              <a:rPr lang="ru-RU" sz="2800" dirty="0" smtClean="0"/>
              <a:t>любознательных.</a:t>
            </a:r>
          </a:p>
          <a:p>
            <a:pPr lvl="2">
              <a:buNone/>
            </a:pPr>
            <a:endParaRPr lang="ru-RU" sz="2400" dirty="0" smtClean="0"/>
          </a:p>
          <a:p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Талант</a:t>
            </a:r>
            <a:endParaRPr lang="ru-RU" dirty="0"/>
          </a:p>
        </p:txBody>
      </p:sp>
      <p:pic>
        <p:nvPicPr>
          <p:cNvPr id="1026" name="Picture 2" descr="C:\Users\user\Desktop\С. Лаврова\0_d2d61_6c8ae385_L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56792"/>
            <a:ext cx="4038600" cy="446449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7145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С. Лаврова\36jpg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662491" y="1196752"/>
            <a:ext cx="3085973" cy="3744416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sz="half" idx="2"/>
          </p:nvPr>
        </p:nvSpPr>
        <p:spPr>
          <a:xfrm>
            <a:off x="251520" y="1481328"/>
            <a:ext cx="5400600" cy="504401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2004 г.- грамота Министерства образования Свердловской области за книгу</a:t>
            </a:r>
          </a:p>
          <a:p>
            <a:r>
              <a:rPr lang="ru-RU" dirty="0" smtClean="0"/>
              <a:t>« Увлекательные истории о правах»</a:t>
            </a:r>
          </a:p>
          <a:p>
            <a:pPr>
              <a:buNone/>
            </a:pPr>
            <a:r>
              <a:rPr lang="ru-RU" dirty="0" smtClean="0"/>
              <a:t>( совместно с Е. </a:t>
            </a:r>
            <a:r>
              <a:rPr lang="ru-RU" dirty="0" err="1" smtClean="0"/>
              <a:t>Кропаневой</a:t>
            </a:r>
            <a:r>
              <a:rPr lang="ru-RU" dirty="0" smtClean="0"/>
              <a:t> и</a:t>
            </a:r>
          </a:p>
          <a:p>
            <a:pPr>
              <a:buNone/>
            </a:pPr>
            <a:r>
              <a:rPr lang="ru-RU" dirty="0" smtClean="0"/>
              <a:t>И. Романовой).</a:t>
            </a:r>
          </a:p>
          <a:p>
            <a:pPr>
              <a:buNone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Вас ждет знакомство с правами ребенка и</a:t>
            </a:r>
          </a:p>
          <a:p>
            <a:pPr>
              <a:buNone/>
            </a:pPr>
            <a:r>
              <a:rPr lang="ru-RU" sz="2000" dirty="0" smtClean="0"/>
              <a:t>    обязанностями гражданина нашей </a:t>
            </a:r>
          </a:p>
          <a:p>
            <a:pPr>
              <a:buNone/>
            </a:pPr>
            <a:r>
              <a:rPr lang="ru-RU" sz="2000" dirty="0" smtClean="0"/>
              <a:t>    страны в очень увлекательной форме.</a:t>
            </a:r>
          </a:p>
          <a:p>
            <a:pPr>
              <a:buFontTx/>
              <a:buChar char="-"/>
            </a:pPr>
            <a:r>
              <a:rPr lang="ru-RU" sz="2000" dirty="0" smtClean="0"/>
              <a:t> 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Награды и премии</a:t>
            </a:r>
            <a:endParaRPr lang="ru-RU" dirty="0"/>
          </a:p>
        </p:txBody>
      </p:sp>
    </p:spTree>
  </p:cSld>
  <p:clrMapOvr>
    <a:masterClrMapping/>
  </p:clrMapOvr>
  <p:transition spd="med" advTm="11872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79512" y="620688"/>
            <a:ext cx="5688632" cy="5328591"/>
          </a:xfrm>
        </p:spPr>
        <p:txBody>
          <a:bodyPr/>
          <a:lstStyle/>
          <a:p>
            <a:r>
              <a:rPr lang="ru-RU" dirty="0" smtClean="0"/>
              <a:t>2005 г.</a:t>
            </a:r>
          </a:p>
          <a:p>
            <a:pPr>
              <a:buNone/>
            </a:pPr>
            <a:r>
              <a:rPr lang="ru-RU" dirty="0" smtClean="0"/>
              <a:t>Приз «Алиса» (Москва) и</a:t>
            </a:r>
          </a:p>
          <a:p>
            <a:pPr>
              <a:buNone/>
            </a:pPr>
            <a:r>
              <a:rPr lang="ru-RU" dirty="0" smtClean="0"/>
              <a:t>«Камертон» (Екатеринбург)</a:t>
            </a:r>
          </a:p>
          <a:p>
            <a:pPr>
              <a:buNone/>
            </a:pPr>
            <a:r>
              <a:rPr lang="ru-RU" dirty="0" smtClean="0"/>
              <a:t>за книгу</a:t>
            </a:r>
          </a:p>
          <a:p>
            <a:pPr>
              <a:buNone/>
            </a:pPr>
            <a:r>
              <a:rPr lang="ru-RU" dirty="0" smtClean="0"/>
              <a:t>«Требуется гувернантка для </a:t>
            </a:r>
          </a:p>
          <a:p>
            <a:pPr>
              <a:buNone/>
            </a:pPr>
            <a:r>
              <a:rPr lang="ru-RU" dirty="0" smtClean="0"/>
              <a:t>детей волшебника).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Вас развеселят радостные, удивительные</a:t>
            </a:r>
          </a:p>
          <a:p>
            <a:pPr>
              <a:buNone/>
            </a:pPr>
            <a:r>
              <a:rPr lang="ru-RU" sz="2000" dirty="0" smtClean="0"/>
              <a:t>и необычные поступки героев.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C:\Users\user\Desktop\iCALWU0Q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764704"/>
            <a:ext cx="3096344" cy="417646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8517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5770984" cy="5256583"/>
          </a:xfrm>
        </p:spPr>
        <p:txBody>
          <a:bodyPr>
            <a:normAutofit/>
          </a:bodyPr>
          <a:lstStyle/>
          <a:p>
            <a:r>
              <a:rPr lang="ru-RU" dirty="0" smtClean="0"/>
              <a:t>2007 г.</a:t>
            </a:r>
          </a:p>
          <a:p>
            <a:pPr>
              <a:buNone/>
            </a:pPr>
            <a:r>
              <a:rPr lang="ru-RU" dirty="0" smtClean="0"/>
              <a:t>Национальная детская </a:t>
            </a:r>
          </a:p>
          <a:p>
            <a:pPr>
              <a:buNone/>
            </a:pPr>
            <a:r>
              <a:rPr lang="ru-RU" dirty="0" smtClean="0"/>
              <a:t>литературная премия «Заветная</a:t>
            </a:r>
          </a:p>
          <a:p>
            <a:pPr>
              <a:buNone/>
            </a:pPr>
            <a:r>
              <a:rPr lang="ru-RU" dirty="0" smtClean="0"/>
              <a:t>мечта» (Москва), в номинации:</a:t>
            </a:r>
          </a:p>
          <a:p>
            <a:pPr>
              <a:buNone/>
            </a:pPr>
            <a:r>
              <a:rPr lang="ru-RU" dirty="0" smtClean="0"/>
              <a:t>«За самое смешное </a:t>
            </a:r>
          </a:p>
          <a:p>
            <a:pPr>
              <a:buNone/>
            </a:pPr>
            <a:r>
              <a:rPr lang="ru-RU" dirty="0" smtClean="0"/>
              <a:t>         произведение».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sz="2000" dirty="0" smtClean="0"/>
              <a:t>Отважные сыщики-любители расследуют </a:t>
            </a:r>
          </a:p>
          <a:p>
            <a:pPr>
              <a:buNone/>
            </a:pPr>
            <a:r>
              <a:rPr lang="ru-RU" sz="2000" dirty="0" smtClean="0"/>
              <a:t>одно из самых невероятных происшествий </a:t>
            </a:r>
          </a:p>
          <a:p>
            <a:pPr>
              <a:buNone/>
            </a:pPr>
            <a:r>
              <a:rPr lang="ru-RU" sz="2000" dirty="0" smtClean="0"/>
              <a:t>с превращениями.</a:t>
            </a:r>
          </a:p>
        </p:txBody>
      </p:sp>
      <p:pic>
        <p:nvPicPr>
          <p:cNvPr id="5122" name="Picture 2" descr="C:\Users\user\Desktop\iCAP42Z0V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9" y="404664"/>
            <a:ext cx="2448272" cy="352839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9219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251520" y="476672"/>
            <a:ext cx="5400600" cy="57606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2010 г. </a:t>
            </a:r>
          </a:p>
          <a:p>
            <a:pPr>
              <a:buNone/>
            </a:pPr>
            <a:r>
              <a:rPr lang="ru-RU" dirty="0" smtClean="0"/>
              <a:t>Финалист конкурса </a:t>
            </a:r>
          </a:p>
          <a:p>
            <a:pPr>
              <a:buNone/>
            </a:pPr>
            <a:r>
              <a:rPr lang="ru-RU" dirty="0" smtClean="0"/>
              <a:t>«Новая детская книга» за </a:t>
            </a:r>
          </a:p>
          <a:p>
            <a:pPr>
              <a:buNone/>
            </a:pPr>
            <a:r>
              <a:rPr lang="ru-RU" dirty="0" smtClean="0"/>
              <a:t>детективную трилогию</a:t>
            </a:r>
          </a:p>
          <a:p>
            <a:pPr>
              <a:buNone/>
            </a:pPr>
            <a:r>
              <a:rPr lang="ru-RU" dirty="0" smtClean="0"/>
              <a:t>« Верните новенький скелет»</a:t>
            </a:r>
          </a:p>
          <a:p>
            <a:pPr>
              <a:buNone/>
            </a:pPr>
            <a:r>
              <a:rPr lang="ru-RU" dirty="0" smtClean="0"/>
              <a:t>(совместно с Ольгой</a:t>
            </a:r>
          </a:p>
          <a:p>
            <a:pPr>
              <a:buNone/>
            </a:pPr>
            <a:r>
              <a:rPr lang="ru-RU" dirty="0" err="1" smtClean="0"/>
              <a:t>Колпаковой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dirty="0" smtClean="0"/>
              <a:t>События кражи драгоценных камней из</a:t>
            </a:r>
          </a:p>
          <a:p>
            <a:pPr>
              <a:buNone/>
            </a:pPr>
            <a:r>
              <a:rPr lang="ru-RU" sz="2000" dirty="0" smtClean="0"/>
              <a:t>Токийского музея удивительным образом</a:t>
            </a:r>
          </a:p>
          <a:p>
            <a:pPr>
              <a:buNone/>
            </a:pPr>
            <a:r>
              <a:rPr lang="ru-RU" sz="2000" dirty="0" smtClean="0"/>
              <a:t>переносятся к нам в Россию, в семью </a:t>
            </a:r>
          </a:p>
          <a:p>
            <a:pPr>
              <a:buNone/>
            </a:pPr>
            <a:r>
              <a:rPr lang="ru-RU" sz="2000" dirty="0" smtClean="0"/>
              <a:t>обычных учителей.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7" name="Picture 3" descr="C:\Users\user\Desktop\iCAHWWGU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3074120" cy="475252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979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736</TotalTime>
  <Words>577</Words>
  <Application>Microsoft Office PowerPoint</Application>
  <PresentationFormat>Экран (4:3)</PresentationFormat>
  <Paragraphs>170</Paragraphs>
  <Slides>16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Волковская библиотека-сектор № 8 Профессиональный конкурс:  « Приглашение к чтению» Номинация: творчество писателя</vt:lpstr>
      <vt:lpstr>Детский писатель</vt:lpstr>
      <vt:lpstr>О жизни с улыбкой</vt:lpstr>
      <vt:lpstr>Биография</vt:lpstr>
      <vt:lpstr>Талант</vt:lpstr>
      <vt:lpstr>Награды и премии</vt:lpstr>
      <vt:lpstr>Слайд 7</vt:lpstr>
      <vt:lpstr>Слайд 8</vt:lpstr>
      <vt:lpstr>Слайд 9</vt:lpstr>
      <vt:lpstr>Слайд 10</vt:lpstr>
      <vt:lpstr> Свои любимые книги</vt:lpstr>
      <vt:lpstr>Кот Кася</vt:lpstr>
      <vt:lpstr>Книги для любознательных</vt:lpstr>
      <vt:lpstr>«История России»</vt:lpstr>
      <vt:lpstr>Лучше нет родного края</vt:lpstr>
      <vt:lpstr> Читайте книги Светланы Лавровой!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Волковская библиотека-сектор № 8 Профессиональный конкурс:  « Приглашение к чтению» Номинация: творчество писателя</dc:title>
  <dc:creator>user</dc:creator>
  <cp:lastModifiedBy>user</cp:lastModifiedBy>
  <cp:revision>133</cp:revision>
  <dcterms:created xsi:type="dcterms:W3CDTF">2015-10-03T11:16:41Z</dcterms:created>
  <dcterms:modified xsi:type="dcterms:W3CDTF">2015-10-14T11:12:23Z</dcterms:modified>
</cp:coreProperties>
</file>